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059A8D8-4611-405D-961C-E0C8B4E2043D}">
  <a:tblStyle styleId="{E059A8D8-4611-405D-961C-E0C8B4E20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834eff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834eff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34eff0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34eff0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34eff0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34eff0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34eff0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34eff0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34eff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34eff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60e7f3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60e7f3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0e7f32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0e7f32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0e7f32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0e7f32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0e7f32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0e7f3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0e7f3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0e7f3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60e7f32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60e7f32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0e7f32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0e7f32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60e7f325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60e7f325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60e7f32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60e7f32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0e7f325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0e7f32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0e7f325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0e7f325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60e7f32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60e7f32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0e7f325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0e7f32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60e7f325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60e7f325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0e7f32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0e7f32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34eff0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34eff0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0e7f325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0e7f325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60e7f325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60e7f325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0e7f325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0e7f32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60e7f325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60e7f325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60e7f325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60e7f325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4bb22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4bb22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94bb222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94bb222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94bb222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94bb222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94bb222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94bb222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94bb222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94bb222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34eff0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34eff0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94bb222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94bb222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94bb222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94bb222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94bb222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94bb222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4bb22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4bb22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4bb222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4bb222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4bb222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4bb222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94bb222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94bb222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34eff06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34eff0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34eff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34eff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34eff0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34eff0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34eff0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34eff0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834eff0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834eff0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oYXiShChxUA" TargetMode="External"/><Relationship Id="rId4" Type="http://schemas.openxmlformats.org/officeDocument/2006/relationships/image" Target="../media/image1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type="ctrTitle"/>
          </p:nvPr>
        </p:nvSpPr>
        <p:spPr>
          <a:xfrm>
            <a:off x="824000" y="772625"/>
            <a:ext cx="66666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Towards</a:t>
            </a:r>
            <a:r>
              <a:rPr lang="en-GB" sz="2400"/>
              <a:t> </a:t>
            </a:r>
            <a:r>
              <a:rPr lang="en-GB" sz="2400"/>
              <a:t>Online Electric Vehicle Scheduling for</a:t>
            </a:r>
            <a:r>
              <a:rPr lang="en-GB" sz="2400"/>
              <a:t> </a:t>
            </a:r>
            <a:r>
              <a:rPr lang="en-GB" sz="2400"/>
              <a:t>Mobility-On-Demand Schemes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Ioannis Gkourtzounis, Emmanouil S. Rigas and Nick Bassiliades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EUMAS 2018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3-2. Scheduling Algorithm: Short Mode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				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7" name="Google Shape;377;p2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3-3. Scheduling Algorithm: Short Mode</a:t>
            </a:r>
            <a:endParaRPr/>
          </a:p>
        </p:txBody>
      </p:sp>
      <p:sp>
        <p:nvSpPr>
          <p:cNvPr id="383" name="Google Shape;383;p24"/>
          <p:cNvSpPr txBox="1"/>
          <p:nvPr>
            <p:ph idx="1" type="body"/>
          </p:nvPr>
        </p:nvSpPr>
        <p:spPr>
          <a:xfrm>
            <a:off x="1303800" y="1597875"/>
            <a:ext cx="7187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</a:t>
            </a:r>
            <a:r>
              <a:rPr b="1" lang="en-GB">
                <a:highlight>
                  <a:srgbClr val="93C47D"/>
                </a:highlight>
              </a:rPr>
              <a:t>5</a:t>
            </a:r>
            <a:r>
              <a:rPr b="1" lang="en-GB">
                <a:highlight>
                  <a:srgbClr val="93C47D"/>
                </a:highlight>
              </a:rPr>
              <a:t>%, 10:20)</a:t>
            </a:r>
            <a:r>
              <a:rPr lang="en-GB">
                <a:highlight>
                  <a:srgbClr val="FFFFFF"/>
                </a:highlight>
              </a:rPr>
              <a:t>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85" name="Google Shape;385;p2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6" name="Google Shape;386;p2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3-4. Scheduling Algorithm: Short Mode</a:t>
            </a:r>
            <a:endParaRPr/>
          </a:p>
        </p:txBody>
      </p: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94" name="Google Shape;394;p2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5" name="Google Shape;395;p2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3-5. Scheduling Algorithm: Short Mode</a:t>
            </a:r>
            <a:endParaRPr/>
          </a:p>
        </p:txBody>
      </p:sp>
      <p:sp>
        <p:nvSpPr>
          <p:cNvPr id="401" name="Google Shape;401;p2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rgbClr val="FFFFFF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EV1(86%, 10:15)</a:t>
            </a:r>
            <a:r>
              <a:rPr lang="en-GB">
                <a:highlight>
                  <a:srgbClr val="FFFFFF"/>
                </a:highlight>
              </a:rPr>
              <a:t>, EV2(5%, 10:20), EV3(22%, 10:35)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 b="1"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				</a:t>
            </a:r>
            <a:r>
              <a:rPr lang="en-GB">
                <a:highlight>
                  <a:srgbClr val="FFFFFF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02" name="Google Shape;402;p2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03" name="Google Shape;403;p2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4" name="Google Shape;404;p2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-6. </a:t>
            </a:r>
            <a:r>
              <a:rPr lang="en-GB"/>
              <a:t>Scheduling Algorithm: Short Mode</a:t>
            </a:r>
            <a:endParaRPr/>
          </a:p>
        </p:txBody>
      </p:sp>
      <p:sp>
        <p:nvSpPr>
          <p:cNvPr id="410" name="Google Shape;410;p2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short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searches for vehicles located in a Start station </a:t>
            </a:r>
            <a:r>
              <a:rPr b="1" lang="en-GB"/>
              <a:t>without future routes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Assigned vehicles remain unavailable until their future trip is finished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412" name="Google Shape;412;p2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3-7. Scheduling Algorithm: Long Mode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						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19" name="Google Shape;419;p2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0" name="Google Shape;420;p28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</a:t>
                      </a: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</a:t>
                      </a:r>
                      <a:r>
                        <a:rPr lang="en-GB"/>
                        <a:t>3</a:t>
                      </a: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r>
                        <a:rPr lang="en-GB"/>
                        <a:t>0</a:t>
                      </a:r>
                      <a:r>
                        <a:rPr lang="en-GB"/>
                        <a:t>:</a:t>
                      </a:r>
                      <a:r>
                        <a:rPr lang="en-GB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28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3-8. Scheduling Algorithm: Long Mode</a:t>
            </a:r>
            <a:endParaRPr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/>
              <a:t>Step 2</a:t>
            </a:r>
            <a:r>
              <a:rPr lang="en-GB"/>
              <a:t>: Calculate </a:t>
            </a:r>
            <a:r>
              <a:rPr b="1" lang="en-GB">
                <a:highlight>
                  <a:srgbClr val="F1C232"/>
                </a:highlight>
              </a:rPr>
              <a:t>trip duration</a:t>
            </a:r>
            <a:r>
              <a:rPr lang="en-GB"/>
              <a:t> and </a:t>
            </a:r>
            <a:r>
              <a:rPr b="1" lang="en-GB">
                <a:highlight>
                  <a:srgbClr val="F1C232"/>
                </a:highlight>
              </a:rPr>
              <a:t>energy cost</a:t>
            </a:r>
            <a:r>
              <a:rPr lang="en-GB"/>
              <a:t> based on station coordinates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93C47D"/>
                </a:highlight>
              </a:rPr>
              <a:t>8%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29" name="Google Shape;429;p29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0" name="Google Shape;430;p29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10:45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3-9. Scheduling Algorithm: Long Mode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38" name="Google Shape;438;p30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30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3-10. Scheduling Algorithm: Long Mode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lang="en-GB">
                <a:highlight>
                  <a:srgbClr val="FFFFFF"/>
                </a:highlight>
              </a:rPr>
              <a:t>EV1(7%, 10:15)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lang="en-GB">
                <a:highlight>
                  <a:srgbClr val="FFFFFF"/>
                </a:highlight>
              </a:rPr>
              <a:t>EV2(6%, 10:20)</a:t>
            </a:r>
            <a:r>
              <a:rPr lang="en-GB">
                <a:highlight>
                  <a:schemeClr val="lt1"/>
                </a:highlight>
              </a:rPr>
              <a:t>, EV3(22%, 10:18)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4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with enough charge level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46" name="Google Shape;446;p3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31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3-11. Scheduling Algorithm: Long Mode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arrives: 10:18, leaves: 12:55)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5</a:t>
            </a:r>
            <a:r>
              <a:rPr lang="en-GB"/>
              <a:t>: Get available vehicles in Station A, </a:t>
            </a:r>
            <a:r>
              <a:rPr b="1" lang="en-GB">
                <a:highlight>
                  <a:srgbClr val="F1C232"/>
                </a:highlight>
              </a:rPr>
              <a:t>before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 1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5" name="Google Shape;455;p3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56" name="Google Shape;456;p3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12:55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7" name="Google Shape;457;p3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297500" y="2054700"/>
            <a:ext cx="52134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 Domain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Scheduling Algorithms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Short Mode, Long Mode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 Software Package: Web Platform, Mobile App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and Evaluation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AutoNum type="arabicPeriod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092950" y="4194000"/>
            <a:ext cx="1281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Let’s get started!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4698450" y="950772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3-12. Scheduling Algorithm: Long Mode</a:t>
            </a:r>
            <a:endParaRPr/>
          </a:p>
        </p:txBody>
      </p:sp>
      <p:sp>
        <p:nvSpPr>
          <p:cNvPr id="463" name="Google Shape;463;p33"/>
          <p:cNvSpPr txBox="1"/>
          <p:nvPr>
            <p:ph idx="1" type="body"/>
          </p:nvPr>
        </p:nvSpPr>
        <p:spPr>
          <a:xfrm>
            <a:off x="1303800" y="1597875"/>
            <a:ext cx="7200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6</a:t>
            </a:r>
            <a:r>
              <a:rPr lang="en-GB"/>
              <a:t>: Get substitute vehicles in Station A, </a:t>
            </a:r>
            <a:r>
              <a:rPr b="1" lang="en-GB">
                <a:highlight>
                  <a:srgbClr val="F1C232"/>
                </a:highlight>
              </a:rPr>
              <a:t>before EV3 start time</a:t>
            </a:r>
            <a:r>
              <a:rPr lang="en-GB"/>
              <a:t>, </a:t>
            </a:r>
            <a:r>
              <a:rPr b="1" lang="en-GB">
                <a:highlight>
                  <a:srgbClr val="F1C232"/>
                </a:highlight>
              </a:rPr>
              <a:t>without future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64" name="Google Shape;464;p3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65" name="Google Shape;465;p33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6" name="Google Shape;466;p33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7" name="Google Shape;467;p33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3-13. Scheduling Algorithm: Long Mode</a:t>
            </a:r>
            <a:endParaRPr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1303800" y="1597875"/>
            <a:ext cx="71940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FFFFFF"/>
                </a:highlight>
              </a:rPr>
              <a:t>EV3(22%, arrives: 10:18, leaves: 12:55)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93C47D"/>
                </a:highlight>
              </a:rPr>
              <a:t>EV4(20%, 12:10)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7</a:t>
            </a:r>
            <a:r>
              <a:rPr lang="en-GB"/>
              <a:t>: Get substitute vehicles, </a:t>
            </a:r>
            <a:r>
              <a:rPr b="1" lang="en-GB">
                <a:highlight>
                  <a:srgbClr val="F1C232"/>
                </a:highlight>
              </a:rPr>
              <a:t>with enough charge level for the EV3 future route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93C47D"/>
                </a:highlight>
              </a:rPr>
              <a:t>Station C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474" name="Google Shape;474;p3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75" name="Google Shape;475;p34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12:10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6" name="Google Shape;476;p34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7" name="Google Shape;477;p34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11:35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3-14. Scheduling Algorithm: Long Mode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1303800" y="1597875"/>
            <a:ext cx="71736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8</a:t>
            </a:r>
            <a:r>
              <a:rPr lang="en-GB"/>
              <a:t>: Assign the substitute vehicle </a:t>
            </a:r>
            <a:r>
              <a:rPr b="1" lang="en-GB">
                <a:highlight>
                  <a:srgbClr val="F1C232"/>
                </a:highlight>
              </a:rPr>
              <a:t>EV4 to the future route of EV3</a:t>
            </a:r>
            <a:r>
              <a:rPr lang="en-GB">
                <a:highlight>
                  <a:srgbClr val="FFFFFF"/>
                </a:highlight>
              </a:rPr>
              <a:t>, now EV3 is free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84" name="Google Shape;484;p3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85" name="Google Shape;485;p35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6" name="Google Shape;486;p35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7" name="Google Shape;487;p35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3-15. Scheduling Algorithm: Long Mode</a:t>
            </a:r>
            <a:endParaRPr/>
          </a:p>
        </p:txBody>
      </p:sp>
      <p:sp>
        <p:nvSpPr>
          <p:cNvPr id="493" name="Google Shape;493;p36"/>
          <p:cNvSpPr txBox="1"/>
          <p:nvPr>
            <p:ph idx="1" type="body"/>
          </p:nvPr>
        </p:nvSpPr>
        <p:spPr>
          <a:xfrm>
            <a:off x="1303800" y="1597875"/>
            <a:ext cx="7180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FFFFFF"/>
                </a:highlight>
              </a:rPr>
              <a:t>Station A</a:t>
            </a:r>
            <a:r>
              <a:rPr lang="en-GB">
                <a:highlight>
                  <a:schemeClr val="lt1"/>
                </a:highlight>
              </a:rPr>
              <a:t> - Vehicles: </a:t>
            </a:r>
            <a:r>
              <a:rPr b="1" lang="en-GB">
                <a:highlight>
                  <a:srgbClr val="93C47D"/>
                </a:highlight>
              </a:rPr>
              <a:t>EV3(22%, 10:18)</a:t>
            </a:r>
            <a:r>
              <a:rPr lang="en-GB">
                <a:highlight>
                  <a:srgbClr val="FFFFFF"/>
                </a:highlight>
              </a:rPr>
              <a:t>, </a:t>
            </a:r>
            <a:r>
              <a:rPr b="1" lang="en-GB">
                <a:highlight>
                  <a:srgbClr val="FFFFFF"/>
                </a:highlight>
              </a:rPr>
              <a:t>EV4(20%, arrives: 12:10, leaves: 12:55)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9</a:t>
            </a:r>
            <a:r>
              <a:rPr lang="en-GB"/>
              <a:t>: Assign the candidate vehicle with the </a:t>
            </a:r>
            <a:r>
              <a:rPr b="1" lang="en-GB">
                <a:highlight>
                  <a:srgbClr val="F1C232"/>
                </a:highlight>
              </a:rPr>
              <a:t>maximum charge level</a:t>
            </a:r>
            <a:r>
              <a:rPr lang="en-GB"/>
              <a:t> to the new trip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FFFFFF"/>
                </a:highlight>
              </a:rPr>
              <a:t>Station B</a:t>
            </a:r>
            <a:r>
              <a:rPr lang="en-GB">
                <a:highlight>
                  <a:srgbClr val="FFFFFF"/>
                </a:highlight>
              </a:rPr>
              <a:t> - </a:t>
            </a:r>
            <a:r>
              <a:rPr lang="en-GB">
                <a:highlight>
                  <a:schemeClr val="lt1"/>
                </a:highlight>
              </a:rPr>
              <a:t>Energy required for trip: </a:t>
            </a:r>
            <a:r>
              <a:rPr b="1" lang="en-GB">
                <a:highlight>
                  <a:srgbClr val="FFFFFF"/>
                </a:highlight>
              </a:rPr>
              <a:t>8%</a:t>
            </a:r>
            <a:r>
              <a:rPr lang="en-GB">
                <a:highlight>
                  <a:srgbClr val="FFFFFF"/>
                </a:highlight>
              </a:rPr>
              <a:t>	Substitute station: </a:t>
            </a:r>
            <a:r>
              <a:rPr b="1" lang="en-GB">
                <a:highlight>
                  <a:srgbClr val="FFFFFF"/>
                </a:highlight>
              </a:rPr>
              <a:t>Station C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494" name="Google Shape;494;p3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495" name="Google Shape;495;p36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10:25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12:10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12:55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6" name="Google Shape;496;p36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10:45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97" name="Google Shape;497;p36"/>
          <p:cNvGraphicFramePr/>
          <p:nvPr/>
        </p:nvGraphicFramePr>
        <p:xfrm>
          <a:off x="54387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FFFFFF"/>
                          </a:highlight>
                        </a:rPr>
                        <a:t>11:35</a:t>
                      </a:r>
                      <a:endParaRPr b="1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3-16. Scheduling Algorithm: Long Mode</a:t>
            </a:r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 execution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considers the future routes of other vehicles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tries to find substitutes and make current assigned vehicles,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Efficient for both short and long term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Implements only </a:t>
            </a:r>
            <a:r>
              <a:rPr b="1" lang="en-GB"/>
              <a:t>one swap</a:t>
            </a:r>
            <a:r>
              <a:rPr lang="en-GB"/>
              <a:t> between </a:t>
            </a:r>
            <a:r>
              <a:rPr lang="en-GB"/>
              <a:t>candidate</a:t>
            </a:r>
            <a:r>
              <a:rPr lang="en-GB"/>
              <a:t> and substitute vehicles</a:t>
            </a:r>
            <a:endParaRPr/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-8835" r="-11053" t="-19889"/>
          <a:stretch/>
        </p:blipFill>
        <p:spPr>
          <a:xfrm>
            <a:off x="7072537" y="1597875"/>
            <a:ext cx="1034550" cy="1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4-1. MoD Software Package</a:t>
            </a:r>
            <a:endParaRPr/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 company can monitor the state and locations of their EVs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 and customer data can be managed through an efficient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Customers can make trip requests and bookings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central system integrates the Short Mode and Long Mode algorithms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that the highest number of people will be served in a given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Platform: to handle the MoD company activities and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App: to handle customer activities, e.g. sending trip requests</a:t>
            </a:r>
            <a:endParaRPr/>
          </a:p>
        </p:txBody>
      </p:sp>
      <p:sp>
        <p:nvSpPr>
          <p:cNvPr id="512" name="Google Shape;512;p3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4-2. MoD Software Package</a:t>
            </a:r>
            <a:endParaRPr/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20" name="Google Shape;5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29" y="1727125"/>
            <a:ext cx="4968035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4-3. MoD Software: Web Platform</a:t>
            </a:r>
            <a:endParaRPr/>
          </a:p>
        </p:txBody>
      </p: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Administrator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map XML file with station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vehicle XML file with vehicle characteristics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 user, station, vehicle and trip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Handle incoming customer trip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 the requests based on </a:t>
            </a:r>
            <a:r>
              <a:rPr lang="en-GB"/>
              <a:t>the Short Mode or Long Mode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Accept or deny</a:t>
            </a:r>
            <a:r>
              <a:rPr lang="en-GB"/>
              <a:t> the trip requests</a:t>
            </a:r>
            <a:endParaRPr/>
          </a:p>
        </p:txBody>
      </p:sp>
      <p:sp>
        <p:nvSpPr>
          <p:cNvPr id="527" name="Google Shape;527;p4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4-4. MoD Software: Web Platform</a:t>
            </a:r>
            <a:endParaRPr/>
          </a:p>
        </p:txBody>
      </p:sp>
      <p:sp>
        <p:nvSpPr>
          <p:cNvPr id="533" name="Google Shape;533;p4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Implemented with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 Spring MVC, a web framework with bundled modularity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Security, for authentication and authorization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Spring Batch, for processing a high volume of batch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RESTful web service, for sending stations data to the 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TCP connection, for accepting a large number of trip requests</a:t>
            </a:r>
            <a:endParaRPr/>
          </a:p>
        </p:txBody>
      </p:sp>
      <p:sp>
        <p:nvSpPr>
          <p:cNvPr id="534" name="Google Shape;534;p4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50" y="1794775"/>
            <a:ext cx="685250" cy="6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4-5</a:t>
            </a:r>
            <a:r>
              <a:rPr lang="en-GB"/>
              <a:t>. MoD Software: Web Platform</a:t>
            </a:r>
            <a:endParaRPr/>
          </a:p>
        </p:txBody>
      </p:sp>
      <p:sp>
        <p:nvSpPr>
          <p:cNvPr id="541" name="Google Shape;541;p4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41" y="1720325"/>
            <a:ext cx="496803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650" y="1533600"/>
            <a:ext cx="5476626" cy="330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1-1. Introduction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urrent personal transportation model is based on ICE vehicles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cause high air and sound pollution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are accountable for 74% of global </a:t>
            </a:r>
            <a:r>
              <a:rPr lang="en-GB"/>
              <a:t>CO₂</a:t>
            </a:r>
            <a:r>
              <a:rPr lang="en-GB"/>
              <a:t> emissions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They suffer from low utilization rates of 30-35%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EVs powered by electricity from renewable sources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</a:t>
            </a:r>
            <a:r>
              <a:rPr lang="en-GB"/>
              <a:t>o tailpipe pollutants emitted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 utilization rate of more than 90%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Important role towards sustainable transportation</a:t>
            </a:r>
            <a:endParaRPr/>
          </a:p>
        </p:txBody>
      </p:sp>
      <p:sp>
        <p:nvSpPr>
          <p:cNvPr id="315" name="Google Shape;315;p1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475" y="1716250"/>
            <a:ext cx="1531226" cy="10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 rotWithShape="1">
          <a:blip r:embed="rId4">
            <a:alphaModFix/>
          </a:blip>
          <a:srcRect b="-3689" l="-8760" r="8759" t="3689"/>
          <a:stretch/>
        </p:blipFill>
        <p:spPr>
          <a:xfrm>
            <a:off x="6265038" y="3103597"/>
            <a:ext cx="2070000" cy="1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4-6. MoD Software: Mobile App</a:t>
            </a:r>
            <a:endParaRPr/>
          </a:p>
        </p:txBody>
      </p:sp>
      <p:sp>
        <p:nvSpPr>
          <p:cNvPr id="550" name="Google Shape;550;p4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</a:t>
            </a:r>
            <a:r>
              <a:rPr lang="en-GB"/>
              <a:t>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Register and login to their profile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Select start station, finish station and start time to request a trip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See their history of the trip requests and their state (accepted or denied)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Other functionalities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Trip requests are sent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the process by the web platform, the mobile app saves</a:t>
            </a:r>
            <a:r>
              <a:rPr lang="en-GB"/>
              <a:t> </a:t>
            </a:r>
            <a:r>
              <a:rPr lang="en-GB"/>
              <a:t>the </a:t>
            </a:r>
            <a:r>
              <a:rPr b="1" lang="en-GB"/>
              <a:t>state of the request</a:t>
            </a:r>
            <a:r>
              <a:rPr lang="en-GB"/>
              <a:t> </a:t>
            </a:r>
            <a:r>
              <a:rPr lang="en-GB"/>
              <a:t>(accepted or denied)</a:t>
            </a:r>
            <a:endParaRPr/>
          </a:p>
        </p:txBody>
      </p:sp>
      <p:sp>
        <p:nvSpPr>
          <p:cNvPr id="551" name="Google Shape;551;p4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4-7. MoD Software</a:t>
            </a:r>
            <a:r>
              <a:rPr lang="en-GB"/>
              <a:t>: Mobile App</a:t>
            </a:r>
            <a:endParaRPr/>
          </a:p>
        </p:txBody>
      </p:sp>
      <p:sp>
        <p:nvSpPr>
          <p:cNvPr id="557" name="Google Shape;557;p4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3" y="1355925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4-8. MoD Software: Mobile App</a:t>
            </a:r>
            <a:endParaRPr/>
          </a:p>
        </p:txBody>
      </p:sp>
      <p:sp>
        <p:nvSpPr>
          <p:cNvPr id="564" name="Google Shape;564;p4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65" name="Google Shape;5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0" y="1355925"/>
            <a:ext cx="5761478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4-9. MoD Software: Mobile App</a:t>
            </a:r>
            <a:endParaRPr/>
          </a:p>
        </p:txBody>
      </p:sp>
      <p:sp>
        <p:nvSpPr>
          <p:cNvPr id="571" name="Google Shape;571;p4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72" name="Google Shape;5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12" y="1355930"/>
            <a:ext cx="5761474" cy="324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-1. Testing and Evaluation</a:t>
            </a:r>
            <a:endParaRPr/>
          </a:p>
        </p:txBody>
      </p:sp>
      <p:sp>
        <p:nvSpPr>
          <p:cNvPr id="578" name="Google Shape;578;p4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1: </a:t>
            </a:r>
            <a:r>
              <a:rPr b="1" lang="en-GB"/>
              <a:t>Station data are uploaded via an XML file with station coordinates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Evaluation of algorithms with real data on MoD locations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Coordinates of charging stations in Bristol are used for our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27 stations are selected for our paradigm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city is categorized into 5 </a:t>
            </a:r>
            <a:r>
              <a:rPr lang="en-GB"/>
              <a:t>traffic levels to resemble realistic travel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assume that the stations nearest to the center have a higher number of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54 vehicles with their initial locations at the stations closer to the city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5-2. Testing and Evaluation</a:t>
            </a:r>
            <a:endParaRPr/>
          </a:p>
        </p:txBody>
      </p:sp>
      <p:sp>
        <p:nvSpPr>
          <p:cNvPr id="585" name="Google Shape;585;p4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2: Parameters to use when generating the trip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Parameters examined during evaluation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number of trip requests in a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maximum time that a user is allowed to request a vehicle in the future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start times density factor, that essentially means how ”close” or how ”further away” in time, the start times of the trip requests 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number of available EVs in the current MoD scheme</a:t>
            </a:r>
            <a:endParaRPr/>
          </a:p>
        </p:txBody>
      </p:sp>
      <p:sp>
        <p:nvSpPr>
          <p:cNvPr id="586" name="Google Shape;586;p4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5-3. Testing and Evaluation</a:t>
            </a:r>
            <a:endParaRPr/>
          </a:p>
        </p:txBody>
      </p:sp>
      <p:sp>
        <p:nvSpPr>
          <p:cNvPr id="592" name="Google Shape;592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3: Generate trip requests based on a mix of evaluation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Requests for trips generated with our “trip requests tool”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Generated data: user id, start station id, finish station id, start time</a:t>
            </a:r>
            <a:endParaRPr/>
          </a:p>
        </p:txBody>
      </p:sp>
      <p:sp>
        <p:nvSpPr>
          <p:cNvPr id="593" name="Google Shape;593;p4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594" name="Google Shape;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96" y="2972371"/>
            <a:ext cx="4436600" cy="13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5-4. Testing and Evaluation</a:t>
            </a:r>
            <a:endParaRPr/>
          </a:p>
        </p:txBody>
      </p:sp>
      <p:sp>
        <p:nvSpPr>
          <p:cNvPr id="600" name="Google Shape;600;p5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Step 4: Run simulations on web platform and evaluate both algorithms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</a:t>
            </a:r>
            <a:r>
              <a:rPr lang="en-GB"/>
              <a:t> efficiency rate is the % of the requests that get accepted and are actually scheduled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select ranges of each of the 4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400 requests for trips for each 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Input these requests to the web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Let the Short Mode algorithm decide whether to accept or deny the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Re-import the requests and let the Long Mode algorithm decide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Document the results</a:t>
            </a:r>
            <a:endParaRPr/>
          </a:p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5-5. Testing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08" name="Google Shape;608;p51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00" y="1361375"/>
            <a:ext cx="576147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5-6. Testing and Evaluation</a:t>
            </a:r>
            <a:endParaRPr/>
          </a:p>
        </p:txBody>
      </p:sp>
      <p:sp>
        <p:nvSpPr>
          <p:cNvPr id="614" name="Google Shape;614;p52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average gain of 1.40% which translates to 8.88 more minutes of travel time for every 60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17.8% higher execution times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6050"/>
            <a:ext cx="3959650" cy="2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1-2</a:t>
            </a:r>
            <a:r>
              <a:rPr lang="en-GB"/>
              <a:t>. Introduction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Mobility-on-Demand (MoD) systems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</a:t>
            </a:r>
            <a:r>
              <a:rPr lang="en-GB"/>
              <a:t>ne-way, vehicles can be picked up or dropped off at any of the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Two-way, vehicles have to be dropped off at their initial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Free-floating, there are no stations, the customer can use any public parking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vision of Future Smart Cities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fleets of EVs</a:t>
            </a:r>
            <a:endParaRPr/>
          </a:p>
        </p:txBody>
      </p:sp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76" y="3168725"/>
            <a:ext cx="2033074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00" y="3168727"/>
            <a:ext cx="1478906" cy="111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388" y="3587304"/>
            <a:ext cx="392168" cy="39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5-7. Testing and Evaluation</a:t>
            </a:r>
            <a:endParaRPr/>
          </a:p>
        </p:txBody>
      </p:sp>
      <p:sp>
        <p:nvSpPr>
          <p:cNvPr id="622" name="Google Shape;622;p53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2.84% higher efficiency rate when start times are equally shared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start times of the requests are closer, both algorithms show the same performance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36231"/>
            <a:ext cx="3959651" cy="245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5-8. Testing and Evaluation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average gain of 2.08% which translates to </a:t>
            </a:r>
            <a:r>
              <a:rPr lang="en-GB" sz="1200"/>
              <a:t>3</a:t>
            </a:r>
            <a:r>
              <a:rPr lang="en-GB" sz="1200"/>
              <a:t>2.5 more minutes of travel time for every 120 requests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Long Mode has </a:t>
            </a:r>
            <a:r>
              <a:rPr lang="en-GB" sz="1200"/>
              <a:t>2.87% higher utilization rate than Short Mode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Simulation with 27 stations and 54 EVs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654"/>
            <a:ext cx="3959650" cy="246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5-9. Testing and Evaluation</a:t>
            </a:r>
            <a:endParaRPr/>
          </a:p>
        </p:txBody>
      </p:sp>
      <p:sp>
        <p:nvSpPr>
          <p:cNvPr id="638" name="Google Shape;638;p55"/>
          <p:cNvSpPr txBox="1"/>
          <p:nvPr>
            <p:ph idx="1" type="body"/>
          </p:nvPr>
        </p:nvSpPr>
        <p:spPr>
          <a:xfrm>
            <a:off x="1303800" y="1597875"/>
            <a:ext cx="3356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With 18 EVs the Long Mode has an average gain of 1.83%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When the number of EVs increases, Long Mode performance increases up to 2.08%   and then it remains constant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/>
              <a:t>This is expected, the Long Mode incorporates only one swap with a substitute vehicle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50" y="1629854"/>
            <a:ext cx="3959650" cy="246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r>
              <a:rPr lang="en-GB"/>
              <a:t>-10. </a:t>
            </a:r>
            <a:r>
              <a:rPr lang="en-GB"/>
              <a:t>Testing and Evaluation</a:t>
            </a:r>
            <a:endParaRPr/>
          </a:p>
        </p:txBody>
      </p:sp>
      <p:sp>
        <p:nvSpPr>
          <p:cNvPr id="646" name="Google Shape;646;p56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from observations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Long Mode algorithm performs better than the Short Mode in all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offers more gain, when the number of requests increase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maximum time between the start times of the requests increases, the efficiency increases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number of requests within the day increases, the efficiency rate drops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Long Mode algorithm has the advantage of </a:t>
            </a:r>
            <a:r>
              <a:rPr b="1" lang="en-GB"/>
              <a:t>looking ahead for vehicles</a:t>
            </a:r>
            <a:r>
              <a:rPr lang="en-GB"/>
              <a:t> that can substitute a current candidate vehicle, so it results in better efficiency rate, but it incorporates only one such swap, so the gains are relatively small in percentage</a:t>
            </a:r>
            <a:endParaRPr/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6-1. Summary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</a:t>
            </a:r>
            <a:r>
              <a:rPr lang="en-GB"/>
              <a:t>e studied a setting where EVs can be hired to drive in an one-way MoD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proposed two scheduling algorithms for assigning EVs to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Short Mode is efficient for short term reservations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</a:t>
            </a:r>
            <a:r>
              <a:rPr lang="en-GB"/>
              <a:t>is efficient </a:t>
            </a:r>
            <a:r>
              <a:rPr lang="en-GB"/>
              <a:t>for both short and long term 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designed, implemented and tested a system that consists of a web platform for administrators and a mobile app for customers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6-2. 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Summary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evaluated our algorithms in a setting using real data on MoD locations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Long Mode shows an average gain of 2.08% in respect to the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translates to 32.5 more minutes of travel time for every 120 requests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achieves 2.87% higher utilization rate than Short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also enhances customer satisfaction, as it is related directly to the number of requests accepted by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provided a software package and an easy way to test                                     evaluate algorithms towards efficient online EV scheduling for MoD schemes</a:t>
            </a:r>
            <a:endParaRPr/>
          </a:p>
        </p:txBody>
      </p:sp>
      <p:sp>
        <p:nvSpPr>
          <p:cNvPr id="661" name="Google Shape;661;p5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-3689" l="-8760" r="8759" t="3689"/>
          <a:stretch/>
        </p:blipFill>
        <p:spPr>
          <a:xfrm>
            <a:off x="6517825" y="3259150"/>
            <a:ext cx="1817225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6-3. Summary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Video demo: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https://youtu.be/flyixErIE-A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(web platform):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https://github.com/ioannisgk/evsharing-platform3-release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❖"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Source code (mobile app):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https://github.com/ioannisgk/evsharing-app-release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9" name="Google Shape;669;p5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0"/>
          <p:cNvSpPr txBox="1"/>
          <p:nvPr>
            <p:ph idx="1" type="body"/>
          </p:nvPr>
        </p:nvSpPr>
        <p:spPr>
          <a:xfrm>
            <a:off x="1331100" y="1882025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Towards Online Electric Vehicle Scheduling for Mobility-On-Demand Schemes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60"/>
          <p:cNvGrpSpPr/>
          <p:nvPr/>
        </p:nvGrpSpPr>
        <p:grpSpPr>
          <a:xfrm>
            <a:off x="5078369" y="1782049"/>
            <a:ext cx="2753651" cy="2125471"/>
            <a:chOff x="3553042" y="1657806"/>
            <a:chExt cx="3461100" cy="2671532"/>
          </a:xfrm>
        </p:grpSpPr>
        <p:sp>
          <p:nvSpPr>
            <p:cNvPr id="676" name="Google Shape;676;p6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4" name="Google Shape;684;p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120573" y="1827537"/>
            <a:ext cx="2669700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0"/>
          <p:cNvSpPr/>
          <p:nvPr/>
        </p:nvSpPr>
        <p:spPr>
          <a:xfrm flipH="1">
            <a:off x="5120186" y="1828372"/>
            <a:ext cx="2669700" cy="151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60"/>
          <p:cNvGrpSpPr/>
          <p:nvPr/>
        </p:nvGrpSpPr>
        <p:grpSpPr>
          <a:xfrm>
            <a:off x="7427402" y="2647156"/>
            <a:ext cx="892663" cy="1327061"/>
            <a:chOff x="6505573" y="2745170"/>
            <a:chExt cx="1122000" cy="1668000"/>
          </a:xfrm>
        </p:grpSpPr>
        <p:sp>
          <p:nvSpPr>
            <p:cNvPr id="687" name="Google Shape;687;p6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1" name="Google Shape;691;p6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427259" y="2706066"/>
            <a:ext cx="892500" cy="1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0"/>
          <p:cNvSpPr/>
          <p:nvPr/>
        </p:nvSpPr>
        <p:spPr>
          <a:xfrm flipH="1">
            <a:off x="7427219" y="2706257"/>
            <a:ext cx="892500" cy="1161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7116525" y="3148750"/>
            <a:ext cx="453731" cy="903193"/>
            <a:chOff x="9543736" y="4486132"/>
            <a:chExt cx="570300" cy="1135235"/>
          </a:xfrm>
        </p:grpSpPr>
        <p:sp>
          <p:nvSpPr>
            <p:cNvPr id="694" name="Google Shape;694;p6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6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7116428" y="3148574"/>
            <a:ext cx="453600" cy="7746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60"/>
          <p:cNvSpPr/>
          <p:nvPr/>
        </p:nvSpPr>
        <p:spPr>
          <a:xfrm flipH="1">
            <a:off x="7116304" y="3167005"/>
            <a:ext cx="453600" cy="756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0"/>
          <p:cNvSpPr txBox="1"/>
          <p:nvPr>
            <p:ph idx="1" type="body"/>
          </p:nvPr>
        </p:nvSpPr>
        <p:spPr>
          <a:xfrm>
            <a:off x="1331100" y="2828550"/>
            <a:ext cx="3600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Ioannis Gkourtzounis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ioannisgk@live.com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Emmanouil S. Rigas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erigas@csd.auth.gr</a:t>
            </a:r>
            <a:endParaRPr b="1">
              <a:highlight>
                <a:srgbClr val="F1C23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Nick Bassiliades - </a:t>
            </a:r>
            <a:r>
              <a:rPr b="1" lang="en-GB">
                <a:highlight>
                  <a:srgbClr val="F1C232"/>
                </a:highlight>
                <a:latin typeface="Arial"/>
                <a:ea typeface="Arial"/>
                <a:cs typeface="Arial"/>
                <a:sym typeface="Arial"/>
              </a:rPr>
              <a:t>nbassili@csd.auth.gr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1-3</a:t>
            </a:r>
            <a:r>
              <a:rPr lang="en-GB"/>
              <a:t>. Introduction</a:t>
            </a:r>
            <a:endParaRPr/>
          </a:p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EVs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Limited range, they need to be charged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Sparse charging infrastructure, "chicken and egg problem"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EVs are still more expensive than ICE vehicles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to incorporate EVs into MoD systems?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harging capacity should be managed and scheduled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</a:t>
            </a:r>
            <a:r>
              <a:rPr lang="en-GB"/>
              <a:t>he maximum number of requests should be serviced</a:t>
            </a:r>
            <a:endParaRPr/>
          </a:p>
        </p:txBody>
      </p:sp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257750"/>
            <a:ext cx="1448100" cy="1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2-1</a:t>
            </a:r>
            <a:r>
              <a:rPr lang="en-GB"/>
              <a:t>. Problem Domain</a:t>
            </a:r>
            <a:endParaRPr/>
          </a:p>
        </p:txBody>
      </p:sp>
      <p:sp>
        <p:nvSpPr>
          <p:cNvPr id="341" name="Google Shape;341;p1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 system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Follows the one-way scheme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preconfigured stations in a geographic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a request is received, a scheduling algorithm is applied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suitable vehicle is assigned to the trip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Announce their intention to travel between two stations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Choose the start time of the trip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25" y="2316100"/>
            <a:ext cx="1324450" cy="1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2-2. Problem Domain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scheduling algorithm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Accepts the customer requests for trips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Decides on whether to accept or deny the requests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vehicles locations and their charge level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Based on all already scheduled trips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accepted requests, it schedules a vehicle for a trip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can the algorithm ensure that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The maximum number of customers will be serviced?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400" y="2178650"/>
            <a:ext cx="1448100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2-3. Problem Domain</a:t>
            </a:r>
            <a:endParaRPr/>
          </a:p>
        </p:txBody>
      </p: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implementation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store and manage all the data?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calculate travel times and energy cost between locations?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properly calculate and schedule vehicle trips?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 a software package with the algorithm?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simulation and test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generate requests and perform testing?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evaluate the test results?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pic>
        <p:nvPicPr>
          <p:cNvPr id="359" name="Google Shape;3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801" y="2365000"/>
            <a:ext cx="829800" cy="1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-1. Scheduling Algorithm: Short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station: </a:t>
            </a:r>
            <a:r>
              <a:rPr b="1" lang="en-GB">
                <a:highlight>
                  <a:srgbClr val="93C47D"/>
                </a:highlight>
              </a:rPr>
              <a:t>Station A</a:t>
            </a:r>
            <a:endParaRPr b="1">
              <a:highlight>
                <a:srgbClr val="93C47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Step 1</a:t>
            </a:r>
            <a:r>
              <a:rPr lang="en-GB"/>
              <a:t>: Receive trip requests from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Finish station: </a:t>
            </a:r>
            <a:r>
              <a:rPr b="1" lang="en-GB">
                <a:highlight>
                  <a:srgbClr val="93C47D"/>
                </a:highlight>
              </a:rPr>
              <a:t>Station B</a:t>
            </a:r>
            <a:endParaRPr b="1">
              <a:highlight>
                <a:srgbClr val="93C47D"/>
              </a:highlight>
            </a:endParaRPr>
          </a:p>
        </p:txBody>
      </p:sp>
      <p:sp>
        <p:nvSpPr>
          <p:cNvPr id="366" name="Google Shape;366;p22"/>
          <p:cNvSpPr txBox="1"/>
          <p:nvPr>
            <p:ph idx="1" type="body"/>
          </p:nvPr>
        </p:nvSpPr>
        <p:spPr>
          <a:xfrm>
            <a:off x="540000" y="4596750"/>
            <a:ext cx="3324300" cy="2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/>
              <a:t>Ioannis Gkourtzounis, Emmanouil S. Rigas and Nick Bassiliades, EUMAS 2018</a:t>
            </a:r>
            <a:endParaRPr sz="700"/>
          </a:p>
        </p:txBody>
      </p:sp>
      <p:graphicFrame>
        <p:nvGraphicFramePr>
          <p:cNvPr id="367" name="Google Shape;367;p22"/>
          <p:cNvGraphicFramePr/>
          <p:nvPr/>
        </p:nvGraphicFramePr>
        <p:xfrm>
          <a:off x="1122525" y="206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highlight>
                            <a:srgbClr val="93C47D"/>
                          </a:highlight>
                        </a:rPr>
                        <a:t>10:25</a:t>
                      </a:r>
                      <a:endParaRPr b="1">
                        <a:highlight>
                          <a:srgbClr val="93C47D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22"/>
          <p:cNvGraphicFramePr/>
          <p:nvPr/>
        </p:nvGraphicFramePr>
        <p:xfrm>
          <a:off x="1095300" y="38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{E059A8D8-4611-405D-961C-E0C8B4E2043D}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